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307" r:id="rId7"/>
    <p:sldId id="308" r:id="rId8"/>
    <p:sldId id="306" r:id="rId9"/>
  </p:sldIdLst>
  <p:sldSz cx="9144000" cy="5143500" type="screen16x9"/>
  <p:notesSz cx="6858000" cy="9144000"/>
  <p:embeddedFontLst>
    <p:embeddedFont>
      <p:font typeface="Arimo" panose="020B0604020202020204" charset="0"/>
      <p:regular r:id="rId11"/>
      <p:bold r:id="rId12"/>
      <p:italic r:id="rId13"/>
      <p:boldItalic r:id="rId14"/>
    </p:embeddedFont>
    <p:embeddedFont>
      <p:font typeface="Bebas Neue" panose="020B0606020202050201" pitchFamily="34" charset="0"/>
      <p:regular r:id="rId15"/>
    </p:embeddedFont>
    <p:embeddedFont>
      <p:font typeface="Space Grotesk Medium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0DABBE-0569-48AC-98D6-BF9C838B17B3}">
  <a:tblStyle styleId="{BC0DABBE-0569-48AC-98D6-BF9C838B17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23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1bf8d60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d1bf8d60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0f41e192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0f41e192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3" name="Google Shape;12573;g22de9bdb30c_2_27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4" name="Google Shape;12574;g22de9bdb30c_2_27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7300" y="836672"/>
            <a:ext cx="6974700" cy="22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82700" y="3679125"/>
            <a:ext cx="2600700" cy="7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78688">
            <a:off x="-415048" y="204876"/>
            <a:ext cx="2334691" cy="1997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2338" y="1141226"/>
            <a:ext cx="1858774" cy="199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226893" y="-3144175"/>
            <a:ext cx="90575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276283">
            <a:off x="-3416732" y="2957397"/>
            <a:ext cx="9057518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399825" y="2743875"/>
            <a:ext cx="3831900" cy="10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331050" y="938500"/>
            <a:ext cx="1248600" cy="11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399825" y="3940950"/>
            <a:ext cx="38319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787018" y="-3710225"/>
            <a:ext cx="90575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276283">
            <a:off x="-3182307" y="3000747"/>
            <a:ext cx="905751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6412" y="92326"/>
            <a:ext cx="1858774" cy="199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10733" y="3891376"/>
            <a:ext cx="2050314" cy="1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51295">
            <a:off x="4986546" y="-3643249"/>
            <a:ext cx="905750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78688">
            <a:off x="-490848" y="94451"/>
            <a:ext cx="2334691" cy="1997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720000" y="2105100"/>
            <a:ext cx="29193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2"/>
          </p:nvPr>
        </p:nvSpPr>
        <p:spPr>
          <a:xfrm>
            <a:off x="3838274" y="2105100"/>
            <a:ext cx="29193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3"/>
          </p:nvPr>
        </p:nvSpPr>
        <p:spPr>
          <a:xfrm>
            <a:off x="720000" y="3801275"/>
            <a:ext cx="29193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4"/>
          </p:nvPr>
        </p:nvSpPr>
        <p:spPr>
          <a:xfrm>
            <a:off x="3838274" y="3801275"/>
            <a:ext cx="29193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1" y="1281350"/>
            <a:ext cx="9546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1" y="2977546"/>
            <a:ext cx="9546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7" hasCustomPrompt="1"/>
          </p:nvPr>
        </p:nvSpPr>
        <p:spPr>
          <a:xfrm>
            <a:off x="3838276" y="1281350"/>
            <a:ext cx="9546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8" hasCustomPrompt="1"/>
          </p:nvPr>
        </p:nvSpPr>
        <p:spPr>
          <a:xfrm>
            <a:off x="3838276" y="2977546"/>
            <a:ext cx="9546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9"/>
          </p:nvPr>
        </p:nvSpPr>
        <p:spPr>
          <a:xfrm>
            <a:off x="719999" y="1921550"/>
            <a:ext cx="29193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3"/>
          </p:nvPr>
        </p:nvSpPr>
        <p:spPr>
          <a:xfrm>
            <a:off x="3838276" y="1921550"/>
            <a:ext cx="29193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4"/>
          </p:nvPr>
        </p:nvSpPr>
        <p:spPr>
          <a:xfrm>
            <a:off x="719999" y="3617676"/>
            <a:ext cx="29193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5"/>
          </p:nvPr>
        </p:nvSpPr>
        <p:spPr>
          <a:xfrm>
            <a:off x="3838276" y="3617676"/>
            <a:ext cx="29193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741257">
            <a:off x="5841737" y="257508"/>
            <a:ext cx="5004347" cy="3572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1388" y="1857076"/>
            <a:ext cx="1858774" cy="199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404859">
            <a:off x="-748213" y="3866234"/>
            <a:ext cx="5004347" cy="3572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1"/>
          </p:nvPr>
        </p:nvSpPr>
        <p:spPr>
          <a:xfrm>
            <a:off x="4878051" y="1657600"/>
            <a:ext cx="3183300" cy="23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2"/>
          </p:nvPr>
        </p:nvSpPr>
        <p:spPr>
          <a:xfrm>
            <a:off x="1082650" y="1657600"/>
            <a:ext cx="3183300" cy="23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404859">
            <a:off x="-748213" y="3866234"/>
            <a:ext cx="5004347" cy="3572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741252">
            <a:off x="5548813" y="434735"/>
            <a:ext cx="5708802" cy="407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1388" y="1857076"/>
            <a:ext cx="1858774" cy="199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93008" y="3760751"/>
            <a:ext cx="2050314" cy="1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7100" y="3364175"/>
            <a:ext cx="2841349" cy="264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404859" flipH="1">
            <a:off x="4778061" y="3866234"/>
            <a:ext cx="5004347" cy="3572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741252" flipH="1">
            <a:off x="-2223420" y="434735"/>
            <a:ext cx="5708802" cy="407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85967" y="1857076"/>
            <a:ext cx="1858774" cy="199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876888" y="3760751"/>
            <a:ext cx="2050314" cy="1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1264254" y="3364175"/>
            <a:ext cx="2841349" cy="264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58838" flipH="1">
            <a:off x="-3458670" y="1953351"/>
            <a:ext cx="9057505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651295">
            <a:off x="6031850" y="-3280399"/>
            <a:ext cx="905750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086551" y="-794199"/>
            <a:ext cx="2050314" cy="1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556547" flipH="1">
            <a:off x="7608488" y="3195176"/>
            <a:ext cx="2334691" cy="1997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FFFFFF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3" r:id="rId6"/>
    <p:sldLayoutId id="2147483673" r:id="rId7"/>
    <p:sldLayoutId id="214748367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kari.com/blog/cara-menghitung-pemotongan-gaji-berdasarkan-absensi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>
            <a:spLocks noGrp="1"/>
          </p:cNvSpPr>
          <p:nvPr>
            <p:ph type="ctrTitle"/>
          </p:nvPr>
        </p:nvSpPr>
        <p:spPr>
          <a:xfrm>
            <a:off x="837300" y="836672"/>
            <a:ext cx="6974700" cy="22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dk2"/>
                </a:solidFill>
              </a:rPr>
              <a:t>Sistem</a:t>
            </a:r>
            <a:r>
              <a:rPr lang="en-US" sz="3200" dirty="0">
                <a:solidFill>
                  <a:schemeClr val="dk2"/>
                </a:solidFill>
              </a:rPr>
              <a:t> </a:t>
            </a:r>
            <a:r>
              <a:rPr lang="en-US" sz="3200" dirty="0" err="1">
                <a:solidFill>
                  <a:schemeClr val="dk2"/>
                </a:solidFill>
              </a:rPr>
              <a:t>Informasi</a:t>
            </a:r>
            <a:r>
              <a:rPr lang="en-US" sz="3200" dirty="0">
                <a:solidFill>
                  <a:schemeClr val="dk2"/>
                </a:solidFill>
              </a:rPr>
              <a:t> </a:t>
            </a:r>
            <a:r>
              <a:rPr lang="en-US" sz="3200" dirty="0" err="1">
                <a:solidFill>
                  <a:schemeClr val="dk2"/>
                </a:solidFill>
              </a:rPr>
              <a:t>Penggajian</a:t>
            </a:r>
            <a:r>
              <a:rPr lang="en-US" sz="3200" dirty="0">
                <a:solidFill>
                  <a:schemeClr val="dk2"/>
                </a:solidFill>
              </a:rPr>
              <a:t> </a:t>
            </a:r>
            <a:br>
              <a:rPr lang="en-US" sz="3200" dirty="0">
                <a:solidFill>
                  <a:schemeClr val="dk2"/>
                </a:solidFill>
              </a:rPr>
            </a:br>
            <a:r>
              <a:rPr lang="en-US" sz="3200" dirty="0">
                <a:solidFill>
                  <a:schemeClr val="dk2"/>
                </a:solidFill>
              </a:rPr>
              <a:t>Di SMK </a:t>
            </a:r>
            <a:r>
              <a:rPr lang="en-US" sz="3200" dirty="0" err="1">
                <a:solidFill>
                  <a:schemeClr val="dk2"/>
                </a:solidFill>
              </a:rPr>
              <a:t>Yappika</a:t>
            </a:r>
            <a:r>
              <a:rPr lang="en-US" sz="3200" dirty="0">
                <a:solidFill>
                  <a:schemeClr val="dk2"/>
                </a:solidFill>
              </a:rPr>
              <a:t> </a:t>
            </a:r>
            <a:r>
              <a:rPr lang="en-US" sz="3200" dirty="0" err="1">
                <a:solidFill>
                  <a:schemeClr val="dk2"/>
                </a:solidFill>
              </a:rPr>
              <a:t>Legok</a:t>
            </a:r>
            <a:br>
              <a:rPr lang="en-US" sz="3200" dirty="0">
                <a:solidFill>
                  <a:schemeClr val="dk2"/>
                </a:solidFill>
              </a:rPr>
            </a:br>
            <a:br>
              <a:rPr lang="en-US" sz="3200" dirty="0">
                <a:solidFill>
                  <a:schemeClr val="dk2"/>
                </a:solidFill>
              </a:rPr>
            </a:br>
            <a:r>
              <a:rPr lang="en-US" sz="1600" dirty="0">
                <a:solidFill>
                  <a:schemeClr val="dk2"/>
                </a:solidFill>
              </a:rPr>
              <a:t>Fajar Saputra (2020013)</a:t>
            </a:r>
            <a:br>
              <a:rPr lang="en-US" sz="1600" dirty="0">
                <a:solidFill>
                  <a:schemeClr val="dk2"/>
                </a:solidFill>
              </a:rPr>
            </a:br>
            <a:r>
              <a:rPr lang="en-US" sz="1600" dirty="0">
                <a:solidFill>
                  <a:schemeClr val="dk2"/>
                </a:solidFill>
              </a:rPr>
              <a:t>Muhammad </a:t>
            </a:r>
            <a:r>
              <a:rPr lang="en-US" sz="1600" dirty="0" err="1">
                <a:solidFill>
                  <a:schemeClr val="dk2"/>
                </a:solidFill>
              </a:rPr>
              <a:t>Ichsan</a:t>
            </a:r>
            <a:r>
              <a:rPr lang="en-US" sz="1600" dirty="0">
                <a:solidFill>
                  <a:schemeClr val="dk2"/>
                </a:solidFill>
              </a:rPr>
              <a:t> Ramadhan (2020004)</a:t>
            </a:r>
            <a:br>
              <a:rPr lang="en-US" sz="1600" dirty="0">
                <a:solidFill>
                  <a:schemeClr val="dk2"/>
                </a:solidFill>
              </a:rPr>
            </a:br>
            <a:r>
              <a:rPr lang="en-US" sz="1600" dirty="0">
                <a:solidFill>
                  <a:schemeClr val="dk2"/>
                </a:solidFill>
              </a:rPr>
              <a:t>Dimas </a:t>
            </a:r>
            <a:r>
              <a:rPr lang="en-US" sz="1600" dirty="0" err="1">
                <a:solidFill>
                  <a:schemeClr val="dk2"/>
                </a:solidFill>
              </a:rPr>
              <a:t>Singgih</a:t>
            </a:r>
            <a:r>
              <a:rPr lang="en-US" sz="1600" dirty="0">
                <a:solidFill>
                  <a:schemeClr val="dk2"/>
                </a:solidFill>
              </a:rPr>
              <a:t> Dc (2020012)</a:t>
            </a:r>
            <a:br>
              <a:rPr lang="en-US" sz="1600" dirty="0">
                <a:solidFill>
                  <a:schemeClr val="dk2"/>
                </a:solidFill>
              </a:rPr>
            </a:br>
            <a:r>
              <a:rPr lang="en-US" sz="1600" dirty="0">
                <a:solidFill>
                  <a:schemeClr val="dk2"/>
                </a:solidFill>
              </a:rPr>
              <a:t>Bagas Dwi </a:t>
            </a:r>
            <a:r>
              <a:rPr lang="en-US" sz="1600" dirty="0" err="1">
                <a:solidFill>
                  <a:schemeClr val="dk2"/>
                </a:solidFill>
              </a:rPr>
              <a:t>Prasetyo</a:t>
            </a:r>
            <a:r>
              <a:rPr lang="en-US" sz="1600" dirty="0">
                <a:solidFill>
                  <a:schemeClr val="dk2"/>
                </a:solidFill>
              </a:rPr>
              <a:t> (202002)</a:t>
            </a:r>
            <a:endParaRPr sz="3200" dirty="0">
              <a:solidFill>
                <a:schemeClr val="dk2"/>
              </a:solidFill>
            </a:endParaRPr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83179">
            <a:off x="6885758" y="3304275"/>
            <a:ext cx="2660662" cy="19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 txBox="1">
            <a:spLocks noGrp="1"/>
          </p:cNvSpPr>
          <p:nvPr>
            <p:ph type="subTitle" idx="1"/>
          </p:nvPr>
        </p:nvSpPr>
        <p:spPr>
          <a:xfrm>
            <a:off x="4682700" y="3679125"/>
            <a:ext cx="2600700" cy="7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Pengertian Pengajian</a:t>
            </a:r>
            <a:endParaRPr dirty="0"/>
          </a:p>
        </p:txBody>
      </p:sp>
      <p:sp>
        <p:nvSpPr>
          <p:cNvPr id="240" name="Google Shape;240;p33"/>
          <p:cNvSpPr txBox="1"/>
          <p:nvPr/>
        </p:nvSpPr>
        <p:spPr>
          <a:xfrm rot="10800000" flipV="1">
            <a:off x="720000" y="923939"/>
            <a:ext cx="8001969" cy="482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Penggajian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adalah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proses di mana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segala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sesuatu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yang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berkaitan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dengan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pembayaran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karyawan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dan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pelaporan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pajak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pekerjaan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dikelola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.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Sistem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ini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juga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berguna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bagi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perusahaan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untuk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melacak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jam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kerja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menghitung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upah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menahan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mencetak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, dan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membayar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pajak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pekerjaan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pemerintah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.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Setiap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periode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pembayaran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sebagai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pemberi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kerja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, Anda 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harus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menghitung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dan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mendistribusikan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gaji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karyawan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Anda. Anda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bertanggung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jawab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untuk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menghitung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jam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kerja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karyawan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dan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secara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akurat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menghitung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gaji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kotor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setiap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karyawan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.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Sistem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ini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biasanya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berupa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software yang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digunakan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untuk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memasukkan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nominal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upah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dan jam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kerja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.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Perangkat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lunak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menggunakan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informasi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ini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untuk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membuat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perhitungan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dan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menahan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pajak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asuransi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, dan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lainnya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. Sebagian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besar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perangkat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lunak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penggajian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diperbarui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secara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otomatis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saat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undang-undang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perpajakan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berubah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mo"/>
                <a:cs typeface="Times New Roman" panose="02020603050405020304" pitchFamily="18" charset="0"/>
                <a:sym typeface="Arimo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Prosedur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Penggajian</a:t>
            </a:r>
            <a:endParaRPr dirty="0"/>
          </a:p>
        </p:txBody>
      </p:sp>
      <p:sp>
        <p:nvSpPr>
          <p:cNvPr id="251" name="Google Shape;251;p34"/>
          <p:cNvSpPr txBox="1">
            <a:spLocks noGrp="1"/>
          </p:cNvSpPr>
          <p:nvPr>
            <p:ph type="subTitle" idx="4"/>
          </p:nvPr>
        </p:nvSpPr>
        <p:spPr>
          <a:xfrm>
            <a:off x="719999" y="1114519"/>
            <a:ext cx="6318475" cy="3502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1.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Pra-Penggajian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r>
              <a:rPr lang="en-US" b="0" i="0" dirty="0" err="1">
                <a:solidFill>
                  <a:srgbClr val="232933"/>
                </a:solidFill>
                <a:effectLst/>
                <a:latin typeface="Graphik Reguler"/>
              </a:rPr>
              <a:t>Kegiatan</a:t>
            </a:r>
            <a:r>
              <a:rPr lang="en-US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dirty="0" err="1">
                <a:solidFill>
                  <a:srgbClr val="232933"/>
                </a:solidFill>
                <a:effectLst/>
                <a:latin typeface="Graphik Reguler"/>
              </a:rPr>
              <a:t>awal</a:t>
            </a:r>
            <a:r>
              <a:rPr lang="en-US" b="0" i="0" dirty="0">
                <a:solidFill>
                  <a:srgbClr val="232933"/>
                </a:solidFill>
                <a:effectLst/>
                <a:latin typeface="Graphik Reguler"/>
              </a:rPr>
              <a:t> pada </a:t>
            </a:r>
            <a:r>
              <a:rPr lang="en-US" b="0" i="0" dirty="0" err="1">
                <a:solidFill>
                  <a:srgbClr val="232933"/>
                </a:solidFill>
                <a:effectLst/>
                <a:latin typeface="Graphik Reguler"/>
              </a:rPr>
              <a:t>tahap</a:t>
            </a:r>
            <a:r>
              <a:rPr lang="en-US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dirty="0" err="1">
                <a:solidFill>
                  <a:srgbClr val="232933"/>
                </a:solidFill>
                <a:effectLst/>
                <a:latin typeface="Graphik Reguler"/>
              </a:rPr>
              <a:t>pra-penggajian</a:t>
            </a:r>
            <a:r>
              <a:rPr lang="en-US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dirty="0" err="1">
                <a:solidFill>
                  <a:srgbClr val="232933"/>
                </a:solidFill>
                <a:effectLst/>
                <a:latin typeface="Graphik Reguler"/>
              </a:rPr>
              <a:t>adalah</a:t>
            </a:r>
            <a:r>
              <a:rPr lang="en-US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dirty="0" err="1">
                <a:solidFill>
                  <a:srgbClr val="232933"/>
                </a:solidFill>
                <a:effectLst/>
                <a:latin typeface="Graphik Reguler"/>
              </a:rPr>
              <a:t>menentukan</a:t>
            </a:r>
            <a:r>
              <a:rPr lang="en-US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dirty="0" err="1">
                <a:solidFill>
                  <a:srgbClr val="232933"/>
                </a:solidFill>
                <a:effectLst/>
                <a:latin typeface="Graphik Reguler"/>
              </a:rPr>
              <a:t>kebijakan</a:t>
            </a:r>
            <a:r>
              <a:rPr lang="en-US" b="0" i="0" dirty="0">
                <a:solidFill>
                  <a:srgbClr val="232933"/>
                </a:solidFill>
                <a:effectLst/>
                <a:latin typeface="Graphik Reguler"/>
              </a:rPr>
              <a:t>.</a:t>
            </a:r>
            <a:r>
              <a:rPr lang="en-US" b="0" i="0" dirty="0">
                <a:solidFill>
                  <a:schemeClr val="tx1"/>
                </a:solidFill>
                <a:effectLst/>
                <a:latin typeface="Graphik Reguler"/>
              </a:rPr>
              <a:t> </a:t>
            </a:r>
            <a:r>
              <a:rPr lang="en-US" b="0" i="0" dirty="0">
                <a:solidFill>
                  <a:srgbClr val="232933"/>
                </a:solidFill>
                <a:effectLst/>
                <a:latin typeface="Graphik Reguler"/>
              </a:rPr>
              <a:t>Pada </a:t>
            </a:r>
            <a:r>
              <a:rPr lang="en-US" b="0" i="0" dirty="0" err="1">
                <a:solidFill>
                  <a:srgbClr val="232933"/>
                </a:solidFill>
                <a:effectLst/>
                <a:latin typeface="Graphik Reguler"/>
              </a:rPr>
              <a:t>tahap</a:t>
            </a:r>
            <a:r>
              <a:rPr lang="en-US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dirty="0" err="1">
                <a:solidFill>
                  <a:srgbClr val="232933"/>
                </a:solidFill>
                <a:effectLst/>
                <a:latin typeface="Graphik Reguler"/>
              </a:rPr>
              <a:t>awal</a:t>
            </a:r>
            <a:r>
              <a:rPr lang="en-US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dirty="0" err="1">
                <a:solidFill>
                  <a:srgbClr val="232933"/>
                </a:solidFill>
                <a:effectLst/>
                <a:latin typeface="Graphik Reguler"/>
              </a:rPr>
              <a:t>ini</a:t>
            </a:r>
            <a:r>
              <a:rPr lang="en-US" b="0" i="0" dirty="0">
                <a:solidFill>
                  <a:srgbClr val="232933"/>
                </a:solidFill>
                <a:effectLst/>
                <a:latin typeface="Graphik Reguler"/>
              </a:rPr>
              <a:t>, </a:t>
            </a:r>
            <a:r>
              <a:rPr lang="en-US" b="0" i="0" dirty="0" err="1">
                <a:solidFill>
                  <a:srgbClr val="232933"/>
                </a:solidFill>
                <a:effectLst/>
                <a:latin typeface="Graphik Reguler"/>
              </a:rPr>
              <a:t>penting</a:t>
            </a:r>
            <a:r>
              <a:rPr lang="en-US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dirty="0" err="1">
                <a:solidFill>
                  <a:srgbClr val="232933"/>
                </a:solidFill>
                <a:effectLst/>
                <a:latin typeface="Graphik Reguler"/>
              </a:rPr>
              <a:t>untuk</a:t>
            </a:r>
            <a:r>
              <a:rPr lang="en-US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dirty="0" err="1">
                <a:solidFill>
                  <a:srgbClr val="232933"/>
                </a:solidFill>
                <a:effectLst/>
                <a:latin typeface="Graphik Reguler"/>
              </a:rPr>
              <a:t>menetapkan</a:t>
            </a:r>
            <a:r>
              <a:rPr lang="en-US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dirty="0" err="1">
                <a:solidFill>
                  <a:srgbClr val="232933"/>
                </a:solidFill>
                <a:effectLst/>
                <a:latin typeface="Graphik Reguler"/>
              </a:rPr>
              <a:t>kebijakan</a:t>
            </a:r>
            <a:r>
              <a:rPr lang="en-US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dirty="0" err="1">
                <a:solidFill>
                  <a:srgbClr val="232933"/>
                </a:solidFill>
                <a:effectLst/>
                <a:latin typeface="Graphik Reguler"/>
              </a:rPr>
              <a:t>perusahaan</a:t>
            </a:r>
            <a:r>
              <a:rPr lang="en-US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dirty="0" err="1">
                <a:solidFill>
                  <a:srgbClr val="232933"/>
                </a:solidFill>
                <a:effectLst/>
                <a:latin typeface="Graphik Reguler"/>
              </a:rPr>
              <a:t>seperti</a:t>
            </a:r>
            <a:r>
              <a:rPr lang="en-US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dirty="0" err="1">
                <a:solidFill>
                  <a:srgbClr val="232933"/>
                </a:solidFill>
                <a:effectLst/>
                <a:latin typeface="Graphik Reguler"/>
              </a:rPr>
              <a:t>kebijakan</a:t>
            </a:r>
            <a:r>
              <a:rPr lang="en-US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dirty="0" err="1">
                <a:solidFill>
                  <a:srgbClr val="232933"/>
                </a:solidFill>
                <a:effectLst/>
                <a:latin typeface="Graphik Reguler"/>
              </a:rPr>
              <a:t>gaji</a:t>
            </a:r>
            <a:r>
              <a:rPr lang="en-US" b="0" i="0" dirty="0">
                <a:solidFill>
                  <a:srgbClr val="232933"/>
                </a:solidFill>
                <a:effectLst/>
                <a:latin typeface="Graphik Reguler"/>
              </a:rPr>
              <a:t>, </a:t>
            </a:r>
            <a:r>
              <a:rPr lang="en-US" b="0" i="0" dirty="0" err="1">
                <a:solidFill>
                  <a:srgbClr val="232933"/>
                </a:solidFill>
                <a:effectLst/>
                <a:latin typeface="Graphik Reguler"/>
              </a:rPr>
              <a:t>kebijakan</a:t>
            </a:r>
            <a:r>
              <a:rPr lang="en-US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dirty="0" err="1">
                <a:solidFill>
                  <a:srgbClr val="232933"/>
                </a:solidFill>
                <a:effectLst/>
                <a:latin typeface="Graphik Reguler"/>
              </a:rPr>
              <a:t>cuti</a:t>
            </a:r>
            <a:r>
              <a:rPr lang="en-US" b="0" i="0" dirty="0">
                <a:solidFill>
                  <a:srgbClr val="232933"/>
                </a:solidFill>
                <a:effectLst/>
                <a:latin typeface="Graphik Reguler"/>
              </a:rPr>
              <a:t> dan </a:t>
            </a:r>
            <a:r>
              <a:rPr lang="en-US" b="0" i="0" dirty="0" err="1">
                <a:solidFill>
                  <a:srgbClr val="232933"/>
                </a:solidFill>
                <a:effectLst/>
                <a:latin typeface="Graphik Reguler"/>
              </a:rPr>
              <a:t>tunjangan</a:t>
            </a:r>
            <a:r>
              <a:rPr lang="en-US" b="0" i="0" dirty="0">
                <a:solidFill>
                  <a:srgbClr val="232933"/>
                </a:solidFill>
                <a:effectLst/>
                <a:latin typeface="Graphik Reguler"/>
              </a:rPr>
              <a:t>, </a:t>
            </a:r>
            <a:r>
              <a:rPr lang="en-US" b="0" i="0" dirty="0" err="1">
                <a:solidFill>
                  <a:srgbClr val="232933"/>
                </a:solidFill>
                <a:effectLst/>
                <a:latin typeface="Graphik Reguler"/>
              </a:rPr>
              <a:t>serta</a:t>
            </a:r>
            <a:r>
              <a:rPr lang="en-US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dirty="0" err="1">
                <a:solidFill>
                  <a:srgbClr val="232933"/>
                </a:solidFill>
                <a:effectLst/>
                <a:latin typeface="Graphik Reguler"/>
              </a:rPr>
              <a:t>kebijakan</a:t>
            </a:r>
            <a:r>
              <a:rPr lang="en-US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dirty="0" err="1">
                <a:solidFill>
                  <a:srgbClr val="232933"/>
                </a:solidFill>
                <a:effectLst/>
                <a:latin typeface="Graphik Reguler"/>
              </a:rPr>
              <a:t>kehadiran</a:t>
            </a:r>
            <a:r>
              <a:rPr lang="en-US" b="0" i="0" dirty="0">
                <a:solidFill>
                  <a:srgbClr val="232933"/>
                </a:solidFill>
                <a:effectLst/>
                <a:latin typeface="Graphik Reguler"/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2. Proses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Penghitungan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Penggajian</a:t>
            </a:r>
            <a:endParaRPr lang="en-US" dirty="0">
              <a:solidFill>
                <a:srgbClr val="232933"/>
              </a:solidFill>
              <a:latin typeface="Graphik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Pada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tahap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ini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,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langkah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awal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yang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perlu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Anda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lakukan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adalah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perhitungan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penggajian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.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Ini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adalah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tahap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dalam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proses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penggajian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dimana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data input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dimasukkan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ke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dalam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sistem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payroll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untuk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diproses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3.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Pasca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Penggajian</a:t>
            </a:r>
            <a:endParaRPr lang="en-US" dirty="0">
              <a:solidFill>
                <a:srgbClr val="232933"/>
              </a:solidFill>
              <a:latin typeface="Graphik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Pada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saat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pemrosesan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, </a:t>
            </a:r>
            <a:r>
              <a:rPr lang="en-US" b="0" i="0" u="none" strike="noStrike" dirty="0" err="1">
                <a:solidFill>
                  <a:srgbClr val="4B61DD"/>
                </a:solidFill>
                <a:effectLst/>
                <a:latin typeface="Graphik Reguler"/>
                <a:hlinkClick r:id="rId3"/>
              </a:rPr>
              <a:t>semua</a:t>
            </a:r>
            <a:r>
              <a:rPr lang="en-US" b="0" i="0" u="none" strike="noStrike" dirty="0">
                <a:solidFill>
                  <a:srgbClr val="4B61DD"/>
                </a:solidFill>
                <a:effectLst/>
                <a:latin typeface="Graphik Reguler"/>
                <a:hlinkClick r:id="rId3"/>
              </a:rPr>
              <a:t> </a:t>
            </a:r>
            <a:r>
              <a:rPr lang="en-US" b="0" i="0" u="none" strike="noStrike" dirty="0" err="1">
                <a:solidFill>
                  <a:srgbClr val="4B61DD"/>
                </a:solidFill>
                <a:effectLst/>
                <a:latin typeface="Graphik Reguler"/>
                <a:hlinkClick r:id="rId3"/>
              </a:rPr>
              <a:t>pemotongan</a:t>
            </a:r>
            <a:r>
              <a:rPr lang="en-US" b="0" i="0" u="none" strike="noStrike" dirty="0">
                <a:solidFill>
                  <a:srgbClr val="4B61DD"/>
                </a:solidFill>
                <a:effectLst/>
                <a:latin typeface="Graphik Reguler"/>
                <a:hlinkClick r:id="rId3"/>
              </a:rPr>
              <a:t> </a:t>
            </a:r>
            <a:r>
              <a:rPr lang="en-US" b="0" i="0" u="none" strike="noStrike" dirty="0" err="1">
                <a:solidFill>
                  <a:srgbClr val="4B61DD"/>
                </a:solidFill>
                <a:effectLst/>
                <a:latin typeface="Graphik Reguler"/>
                <a:hlinkClick r:id="rId3"/>
              </a:rPr>
              <a:t>gaji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 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menurut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undang-undang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seperti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EPF (Employee Provident Fund),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pengurangan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pajak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penghasilan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dan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asuransi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dipotong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dari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b="0" i="0" u="none" strike="noStrike" dirty="0" err="1">
                <a:solidFill>
                  <a:srgbClr val="232933"/>
                </a:solidFill>
                <a:effectLst/>
                <a:latin typeface="Graphik Reguler"/>
              </a:rPr>
              <a:t>gaji</a:t>
            </a:r>
            <a:r>
              <a:rPr lang="en-US" b="0" i="0" u="none" strike="noStrike" dirty="0">
                <a:solidFill>
                  <a:srgbClr val="232933"/>
                </a:solidFill>
                <a:effectLst/>
                <a:latin typeface="Graphik Reguler"/>
              </a:rPr>
              <a:t>.</a:t>
            </a:r>
          </a:p>
          <a:p>
            <a:pPr marL="139700" indent="0" algn="just"/>
            <a:endParaRPr lang="en-US" b="0" i="0" u="none" strike="noStrike" dirty="0">
              <a:solidFill>
                <a:srgbClr val="232933"/>
              </a:solidFill>
              <a:effectLst/>
              <a:latin typeface="Graphik Medium"/>
            </a:endParaRPr>
          </a:p>
          <a:p>
            <a:pPr marL="139700" indent="0" algn="just" latinLnBrk="0"/>
            <a:endParaRPr lang="en-US" b="0" i="0" u="none" strike="noStrike" dirty="0">
              <a:solidFill>
                <a:srgbClr val="232933"/>
              </a:solidFill>
              <a:effectLst/>
              <a:latin typeface="Graphik Regul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0" name="Google Shape;26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2025" y="2816850"/>
            <a:ext cx="2841349" cy="264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subTitle" idx="1"/>
          </p:nvPr>
        </p:nvSpPr>
        <p:spPr>
          <a:xfrm>
            <a:off x="518682" y="679471"/>
            <a:ext cx="6655037" cy="3784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>
                    <a:lumMod val="10000"/>
                  </a:schemeClr>
                </a:solidFill>
              </a:rPr>
              <a:t>4. Pelaporan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232933"/>
                </a:solidFill>
                <a:effectLst/>
                <a:latin typeface="Graphik Reguler"/>
              </a:rPr>
              <a:t>Langkah yang </a:t>
            </a:r>
            <a:r>
              <a:rPr lang="en-US" sz="1600" b="0" i="0" dirty="0" err="1">
                <a:solidFill>
                  <a:srgbClr val="232933"/>
                </a:solidFill>
                <a:effectLst/>
                <a:latin typeface="Graphik Reguler"/>
              </a:rPr>
              <a:t>terakhir</a:t>
            </a:r>
            <a:r>
              <a:rPr lang="en-US" sz="1600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sz="1600" b="0" i="0" dirty="0" err="1">
                <a:solidFill>
                  <a:srgbClr val="232933"/>
                </a:solidFill>
                <a:effectLst/>
                <a:latin typeface="Graphik Reguler"/>
              </a:rPr>
              <a:t>adalah</a:t>
            </a:r>
            <a:r>
              <a:rPr lang="en-US" sz="1600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sz="1600" b="0" i="0" dirty="0" err="1">
                <a:solidFill>
                  <a:srgbClr val="232933"/>
                </a:solidFill>
                <a:effectLst/>
                <a:latin typeface="Graphik Reguler"/>
              </a:rPr>
              <a:t>pelaporan</a:t>
            </a:r>
            <a:r>
              <a:rPr lang="en" sz="1600" b="0" i="0" dirty="0">
                <a:solidFill>
                  <a:srgbClr val="232933"/>
                </a:solidFill>
                <a:effectLst/>
                <a:latin typeface="Graphik Reguler"/>
              </a:rPr>
              <a:t>. </a:t>
            </a:r>
            <a:r>
              <a:rPr lang="en-US" sz="1600" b="0" i="0" dirty="0" err="1">
                <a:solidFill>
                  <a:srgbClr val="232933"/>
                </a:solidFill>
                <a:effectLst/>
                <a:latin typeface="Graphik Reguler"/>
              </a:rPr>
              <a:t>Setelah</a:t>
            </a:r>
            <a:r>
              <a:rPr lang="en-US" sz="1600" b="0" i="0" dirty="0">
                <a:solidFill>
                  <a:srgbClr val="232933"/>
                </a:solidFill>
                <a:effectLst/>
                <a:latin typeface="Graphik Reguler"/>
              </a:rPr>
              <a:t> Anda </a:t>
            </a:r>
            <a:r>
              <a:rPr lang="en-US" sz="1600" b="0" i="0" dirty="0" err="1">
                <a:solidFill>
                  <a:srgbClr val="232933"/>
                </a:solidFill>
                <a:effectLst/>
                <a:latin typeface="Graphik Reguler"/>
              </a:rPr>
              <a:t>menyelesaikan</a:t>
            </a:r>
            <a:r>
              <a:rPr lang="en-US" sz="1600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sz="1600" b="0" i="0" dirty="0" err="1">
                <a:solidFill>
                  <a:srgbClr val="232933"/>
                </a:solidFill>
                <a:effectLst/>
                <a:latin typeface="Graphik Reguler"/>
              </a:rPr>
              <a:t>penggajian</a:t>
            </a:r>
            <a:r>
              <a:rPr lang="en-US" sz="1600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sz="1600" b="0" i="0" dirty="0" err="1">
                <a:solidFill>
                  <a:srgbClr val="232933"/>
                </a:solidFill>
                <a:effectLst/>
                <a:latin typeface="Graphik Reguler"/>
              </a:rPr>
              <a:t>untuk</a:t>
            </a:r>
            <a:r>
              <a:rPr lang="en-US" sz="1600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sz="1600" b="0" i="0" dirty="0" err="1">
                <a:solidFill>
                  <a:srgbClr val="232933"/>
                </a:solidFill>
                <a:effectLst/>
                <a:latin typeface="Graphik Reguler"/>
              </a:rPr>
              <a:t>bulan</a:t>
            </a:r>
            <a:r>
              <a:rPr lang="en-US" sz="1600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sz="1600" b="0" i="0" dirty="0" err="1">
                <a:solidFill>
                  <a:srgbClr val="232933"/>
                </a:solidFill>
                <a:effectLst/>
                <a:latin typeface="Graphik Reguler"/>
              </a:rPr>
              <a:t>tertentu</a:t>
            </a:r>
            <a:r>
              <a:rPr lang="en-US" sz="1600" b="0" i="0" dirty="0">
                <a:solidFill>
                  <a:srgbClr val="232933"/>
                </a:solidFill>
                <a:effectLst/>
                <a:latin typeface="Graphik Reguler"/>
              </a:rPr>
              <a:t>, </a:t>
            </a:r>
            <a:r>
              <a:rPr lang="en-US" sz="1600" b="0" i="0" dirty="0" err="1">
                <a:solidFill>
                  <a:srgbClr val="232933"/>
                </a:solidFill>
                <a:effectLst/>
                <a:latin typeface="Graphik Reguler"/>
              </a:rPr>
              <a:t>departemen</a:t>
            </a:r>
            <a:r>
              <a:rPr lang="en-US" sz="1600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sz="1600" b="0" i="0" dirty="0" err="1">
                <a:solidFill>
                  <a:srgbClr val="232933"/>
                </a:solidFill>
                <a:effectLst/>
                <a:latin typeface="Graphik Reguler"/>
              </a:rPr>
              <a:t>keuangan</a:t>
            </a:r>
            <a:r>
              <a:rPr lang="en-US" sz="1600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sz="1600" b="0" i="0" dirty="0" err="1">
                <a:solidFill>
                  <a:srgbClr val="232933"/>
                </a:solidFill>
                <a:effectLst/>
                <a:latin typeface="Graphik Reguler"/>
              </a:rPr>
              <a:t>atau</a:t>
            </a:r>
            <a:r>
              <a:rPr lang="en-US" sz="1600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sz="1600" b="0" i="0" dirty="0" err="1">
                <a:solidFill>
                  <a:srgbClr val="232933"/>
                </a:solidFill>
                <a:effectLst/>
                <a:latin typeface="Graphik Reguler"/>
              </a:rPr>
              <a:t>tim</a:t>
            </a:r>
            <a:r>
              <a:rPr lang="en-US" sz="1600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sz="1600" b="0" i="0" dirty="0" err="1">
                <a:solidFill>
                  <a:srgbClr val="232933"/>
                </a:solidFill>
                <a:effectLst/>
                <a:latin typeface="Graphik Reguler"/>
              </a:rPr>
              <a:t>manajemen</a:t>
            </a:r>
            <a:r>
              <a:rPr lang="en-US" sz="1600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sz="1600" b="0" i="0" dirty="0" err="1">
                <a:solidFill>
                  <a:srgbClr val="232933"/>
                </a:solidFill>
                <a:effectLst/>
                <a:latin typeface="Graphik Reguler"/>
              </a:rPr>
              <a:t>akan</a:t>
            </a:r>
            <a:r>
              <a:rPr lang="en-US" sz="1600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sz="1600" b="0" i="0" dirty="0" err="1">
                <a:solidFill>
                  <a:srgbClr val="232933"/>
                </a:solidFill>
                <a:effectLst/>
                <a:latin typeface="Graphik Reguler"/>
              </a:rPr>
              <a:t>meminta</a:t>
            </a:r>
            <a:r>
              <a:rPr lang="en-US" sz="1600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sz="1600" b="0" i="0" dirty="0" err="1">
                <a:solidFill>
                  <a:srgbClr val="232933"/>
                </a:solidFill>
                <a:effectLst/>
                <a:latin typeface="Graphik Reguler"/>
              </a:rPr>
              <a:t>laporan</a:t>
            </a:r>
            <a:r>
              <a:rPr lang="en-US" sz="1600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sz="1600" b="0" i="0" dirty="0" err="1">
                <a:solidFill>
                  <a:srgbClr val="232933"/>
                </a:solidFill>
                <a:effectLst/>
                <a:latin typeface="Graphik Reguler"/>
              </a:rPr>
              <a:t>tentang</a:t>
            </a:r>
            <a:r>
              <a:rPr lang="en-US" sz="1600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sz="1600" b="0" i="0" dirty="0" err="1">
                <a:solidFill>
                  <a:srgbClr val="232933"/>
                </a:solidFill>
                <a:effectLst/>
                <a:latin typeface="Graphik Reguler"/>
              </a:rPr>
              <a:t>pengeluaran</a:t>
            </a:r>
            <a:r>
              <a:rPr lang="en-US" sz="1600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sz="1600" b="0" i="0" dirty="0" err="1">
                <a:solidFill>
                  <a:srgbClr val="232933"/>
                </a:solidFill>
                <a:effectLst/>
                <a:latin typeface="Graphik Reguler"/>
              </a:rPr>
              <a:t>biaya</a:t>
            </a:r>
            <a:r>
              <a:rPr lang="en-US" sz="1600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sz="1600" b="0" i="0" dirty="0" err="1">
                <a:solidFill>
                  <a:srgbClr val="232933"/>
                </a:solidFill>
                <a:effectLst/>
                <a:latin typeface="Graphik Reguler"/>
              </a:rPr>
              <a:t>untuk</a:t>
            </a:r>
            <a:r>
              <a:rPr lang="en-US" sz="1600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sz="1600" b="0" i="0" dirty="0" err="1">
                <a:solidFill>
                  <a:srgbClr val="232933"/>
                </a:solidFill>
                <a:effectLst/>
                <a:latin typeface="Graphik Reguler"/>
              </a:rPr>
              <a:t>gaji</a:t>
            </a:r>
            <a:r>
              <a:rPr lang="en-US" sz="1600" b="0" i="0" dirty="0">
                <a:solidFill>
                  <a:srgbClr val="232933"/>
                </a:solidFill>
                <a:effectLst/>
                <a:latin typeface="Graphik Reguler"/>
              </a:rPr>
              <a:t> </a:t>
            </a:r>
            <a:r>
              <a:rPr lang="en-US" sz="1600" b="0" i="0" dirty="0" err="1">
                <a:solidFill>
                  <a:srgbClr val="232933"/>
                </a:solidFill>
                <a:effectLst/>
                <a:latin typeface="Graphik Reguler"/>
              </a:rPr>
              <a:t>karyawan</a:t>
            </a:r>
            <a:r>
              <a:rPr lang="en-US" sz="1600" b="0" i="0" dirty="0">
                <a:solidFill>
                  <a:srgbClr val="232933"/>
                </a:solidFill>
                <a:effectLst/>
                <a:latin typeface="Graphik Reguler"/>
              </a:rPr>
              <a:t>.</a:t>
            </a:r>
            <a:endParaRPr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</a:t>
            </a:r>
            <a:endParaRPr dirty="0"/>
          </a:p>
        </p:txBody>
      </p:sp>
      <p:sp>
        <p:nvSpPr>
          <p:cNvPr id="275" name="Google Shape;275;p36"/>
          <p:cNvSpPr txBox="1">
            <a:spLocks noGrp="1"/>
          </p:cNvSpPr>
          <p:nvPr>
            <p:ph type="subTitle" idx="2"/>
          </p:nvPr>
        </p:nvSpPr>
        <p:spPr>
          <a:xfrm>
            <a:off x="372979" y="1657600"/>
            <a:ext cx="8051021" cy="23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Tujuannya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adalah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meningkatkan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efisiensi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,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mengurangi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kesalahan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,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memastikan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kepatuhan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peraturan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, dan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mengelola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tunjangan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dan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potongan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gaji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.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Manfaatnya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termasuk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efisiensi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administrasi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,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akurasi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perhitungan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gaji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,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transparansi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kepada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karyawan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,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pelaporan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yang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akurat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, dan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keamanan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data.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Dengan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sistem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informasi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penggajian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,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perusahaan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dapat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mengelola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penggajian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dengan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lebih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efisien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,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meningkatkan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kepuasan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karyawan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, dan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membuat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keputusan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yang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lebih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baik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terkait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penggajian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dan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manajemen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tenaga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  <a:r>
              <a:rPr lang="en-US" sz="1800" b="0" i="0" dirty="0" err="1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kerja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.</a:t>
            </a:r>
            <a:endParaRPr lang="en-US" sz="18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94EC-958C-6EFD-EC6E-AE991A601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000" dirty="0"/>
              <a:t>Batasan </a:t>
            </a:r>
            <a:r>
              <a:rPr lang="en-US" sz="2000" dirty="0" err="1"/>
              <a:t>Masalah</a:t>
            </a:r>
            <a:endParaRPr lang="en-US" sz="2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7B6B8B-B321-EF5F-C323-EA547BE178D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20000" y="1657599"/>
            <a:ext cx="7704000" cy="914151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Untuk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Batasan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Masalah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pada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sistem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penggajian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di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sekolah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SMK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Yappika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Legok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adalah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</a:p>
          <a:p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Koperasi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dikarenakan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di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sekolah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tersebut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tidak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mengadakan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koperasi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untuk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menjaga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kestabilan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keuangan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pada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sekolah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tersebut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62092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A4B0-5E79-621F-34F7-CC74279F7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/>
              <a:t>Relasi</a:t>
            </a:r>
            <a:r>
              <a:rPr lang="en-US" b="1" u="sng" dirty="0"/>
              <a:t> </a:t>
            </a:r>
            <a:r>
              <a:rPr lang="en-US" b="1" u="sng" dirty="0" err="1"/>
              <a:t>Tabel</a:t>
            </a:r>
            <a:r>
              <a:rPr lang="en-US" b="1" u="sng" dirty="0"/>
              <a:t> </a:t>
            </a:r>
            <a:r>
              <a:rPr lang="en-US" b="1" u="sng" dirty="0" err="1"/>
              <a:t>Penggajian</a:t>
            </a:r>
            <a:endParaRPr lang="en-US" b="1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EBE80-81E0-3252-8A39-9EB37758F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142" y="1137425"/>
            <a:ext cx="3668752" cy="34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83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96F5F-057C-1F54-56C1-2BB5AEE6C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7356" y="1940312"/>
            <a:ext cx="6384644" cy="112056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TERIMA KASIH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3D Metrology Workshop by Slidesgo">
  <a:themeElements>
    <a:clrScheme name="Simple Light">
      <a:dk1>
        <a:srgbClr val="172D67"/>
      </a:dk1>
      <a:lt1>
        <a:srgbClr val="F3F3F3"/>
      </a:lt1>
      <a:dk2>
        <a:srgbClr val="1849C7"/>
      </a:dk2>
      <a:lt2>
        <a:srgbClr val="2E73EA"/>
      </a:lt2>
      <a:accent1>
        <a:srgbClr val="21DDD2"/>
      </a:accent1>
      <a:accent2>
        <a:srgbClr val="DDDDE6"/>
      </a:accent2>
      <a:accent3>
        <a:srgbClr val="BCCADA"/>
      </a:accent3>
      <a:accent4>
        <a:srgbClr val="172D67"/>
      </a:accent4>
      <a:accent5>
        <a:srgbClr val="FFFFFF"/>
      </a:accent5>
      <a:accent6>
        <a:srgbClr val="FFFFFF"/>
      </a:accent6>
      <a:hlink>
        <a:srgbClr val="172D6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406</Words>
  <Application>Microsoft Office PowerPoint</Application>
  <PresentationFormat>On-screen Show (16:9)</PresentationFormat>
  <Paragraphs>22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Times New Roman</vt:lpstr>
      <vt:lpstr>Graphik Reguler</vt:lpstr>
      <vt:lpstr>Söhne</vt:lpstr>
      <vt:lpstr>Arial</vt:lpstr>
      <vt:lpstr>Space Grotesk Medium</vt:lpstr>
      <vt:lpstr>Bebas Neue</vt:lpstr>
      <vt:lpstr>Arimo</vt:lpstr>
      <vt:lpstr>Graphik Medium</vt:lpstr>
      <vt:lpstr>3D Metrology Workshop by Slidesgo</vt:lpstr>
      <vt:lpstr>Sistem Informasi Penggajian  Di SMK Yappika Legok  Fajar Saputra (2020013) Muhammad Ichsan Ramadhan (2020004) Dimas Singgih Dc (2020012) Bagas Dwi Prasetyo (202002)</vt:lpstr>
      <vt:lpstr>Pengertian Pengajian</vt:lpstr>
      <vt:lpstr>Prosedur Sistem Penggajian</vt:lpstr>
      <vt:lpstr>PowerPoint Presentation</vt:lpstr>
      <vt:lpstr>Tujuan</vt:lpstr>
      <vt:lpstr>Batasan Masalah</vt:lpstr>
      <vt:lpstr>Relasi Tabel Penggajian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Informasi Penggajian  Di SMK Yappika Legok  Fajar Saputra (2020013) Muhammad Ichsan Ramadhan (2020004) Dimas Singgih Dc (2020012) Bagas Dwi Prasetyo (202002)</dc:title>
  <cp:lastModifiedBy>Fajar Saputra</cp:lastModifiedBy>
  <cp:revision>2</cp:revision>
  <dcterms:modified xsi:type="dcterms:W3CDTF">2023-07-06T10:23:24Z</dcterms:modified>
</cp:coreProperties>
</file>